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7" r:id="rId4"/>
    <p:sldMasterId id="2147483728" r:id="rId5"/>
    <p:sldMasterId id="214748372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Proxima Nova"/>
      <p:regular r:id="rId55"/>
      <p:bold r:id="rId56"/>
      <p:italic r:id="rId57"/>
      <p:boldItalic r:id="rId58"/>
    </p:embeddedFont>
    <p:embeddedFont>
      <p:font typeface="Oswald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70F4F2A-A64B-41BD-96BD-38BE03122849}">
  <a:tblStyle styleId="{E70F4F2A-A64B-41BD-96BD-38BE031228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swald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ProximaNova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ProximaNova-italic.fntdata"/><Relationship Id="rId12" Type="http://schemas.openxmlformats.org/officeDocument/2006/relationships/slide" Target="slides/slide5.xml"/><Relationship Id="rId56" Type="http://schemas.openxmlformats.org/officeDocument/2006/relationships/font" Target="fonts/ProximaNova-bold.fntdata"/><Relationship Id="rId15" Type="http://schemas.openxmlformats.org/officeDocument/2006/relationships/slide" Target="slides/slide8.xml"/><Relationship Id="rId59" Type="http://schemas.openxmlformats.org/officeDocument/2006/relationships/font" Target="fonts/Oswald-regular.fntdata"/><Relationship Id="rId14" Type="http://schemas.openxmlformats.org/officeDocument/2006/relationships/slide" Target="slides/slide7.xml"/><Relationship Id="rId58" Type="http://schemas.openxmlformats.org/officeDocument/2006/relationships/font" Target="fonts/ProximaNova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37af873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37af873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37af8737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437af873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Emphasize that it’s not python itself that’s good for data analysis, but specific libraries built on top of 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Good idea to go to scipy.org to give students a better introduction to the ecosystem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285ea6f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285ea6f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28425e55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28425e55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cc83d50fa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cc83d50fa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28425e55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28425e55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28425e55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28425e55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28425e55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28425e55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28425e55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28425e55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28425e55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528425e55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28425e55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28425e55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cc83d50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cc83d50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28425e55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28425e55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28425e55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28425e55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28425e55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528425e55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290962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5290962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290962d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290962d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8cf0ad5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8cf0ad5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8cf0ad53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8cf0ad53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cc83d50fa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cc83d50fa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290962d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5290962d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290962d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290962d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ab9de1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ab9de1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290962db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290962db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290962db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290962db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8cf0ad53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8cf0ad5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290962db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290962db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290962db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5290962db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290962db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5290962db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8cf0ad53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8cf0ad53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131b8d4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5131b8d4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290962db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290962d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290962db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290962db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ab9de1c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8ab9de1c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290962db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5290962d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131b8d4e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131b8d4e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290962db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290962db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5290962db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5290962db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5290962db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5290962db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5290962db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5290962db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290962db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5290962db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5290962db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5290962db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ab9de1c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8ab9de1c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bf44f9e4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bf44f9e4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bf44f9e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bf44f9e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ab9de1c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ab9de1c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8ab9de1cc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8ab9de1cc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jp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7.png"/><Relationship Id="rId3" Type="http://schemas.openxmlformats.org/officeDocument/2006/relationships/image" Target="../media/image3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68.png"/><Relationship Id="rId4" Type="http://schemas.openxmlformats.org/officeDocument/2006/relationships/image" Target="../media/image5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67.png"/><Relationship Id="rId4" Type="http://schemas.openxmlformats.org/officeDocument/2006/relationships/image" Target="../media/image5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70.png"/><Relationship Id="rId4" Type="http://schemas.openxmlformats.org/officeDocument/2006/relationships/image" Target="../media/image5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Relationship Id="rId3" Type="http://schemas.openxmlformats.org/officeDocument/2006/relationships/image" Target="../media/image5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png"/><Relationship Id="rId3" Type="http://schemas.openxmlformats.org/officeDocument/2006/relationships/image" Target="../media/image4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8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5.jp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Relationship Id="rId4" Type="http://schemas.openxmlformats.org/officeDocument/2006/relationships/image" Target="../media/image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97" name="Google Shape;9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11" name="Google Shape;11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D">
  <p:cSld name="TITLE_AND_BODY_1_2_1_2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b="6739" l="0" r="0" t="3275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E">
  <p:cSld name="TITLE_AND_BODY_1_2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G">
  <p:cSld name="TITLE_AND_BODY_1_2_1_2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H">
  <p:cSld name="TITLE_AND_BODY_1_2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159" name="Google Shape;15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I">
  <p:cSld name="TITLE_AND_BODY_1_2_1_3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J">
  <p:cSld name="TITLE_AND_BODY_1_2_1_3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 l="0" r="0" t="0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207" name="Google Shape;20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276" name="Google Shape;27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p39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9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39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97" name="Google Shape;29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A">
  <p:cSld name="TITLE_AND_BODY_1_2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306" name="Google Shape;306;p42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">
  <p:cSld name="TITLE_AND_BODY_1_2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310" name="Google Shape;310;p43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">
  <p:cSld name="TITLE_AND_BODY_1_2_1_2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">
  <p:cSld name="TITLE_AND_BODY_1_2_1_2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E">
  <p:cSld name="TITLE_AND_BODY_1_2_1_2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F">
  <p:cSld name="TITLE_AND_BODY_1_2_1_2_1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G">
  <p:cSld name="TITLE_AND_BODY_1_2_1_2_1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H">
  <p:cSld name="TITLE_AND_BODY_1_2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334" name="Google Shape;33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">
  <p:cSld name="TITLE_AND_BODY_1_2_1_3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J">
  <p:cSld name="TITLE_AND_BODY_1_2_1_3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K">
  <p:cSld name="TITLE_AND_BODY_1_2_1_3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">
  <p:cSld name="TITLE_AND_BODY_1_2_1_3_1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/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 Activity Slide: In groups">
  <p:cSld name="CUSTOM_13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" type="subTitle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2" type="body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GA-Cog-900.png" id="361" name="Google Shape;36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/>
          <p:nvPr>
            <p:ph idx="3" type="subTitle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57616" l="0" r="0" t="0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/>
          <p:nvPr/>
        </p:nvSpPr>
        <p:spPr>
          <a:xfrm>
            <a:off x="457950" y="427296"/>
            <a:ext cx="8228100" cy="43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56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80" name="Google Shape;380;p5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1" name="Google Shape;38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29329" cy="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5" name="Google Shape;385;p57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88" name="Google Shape;388;p58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5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6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6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6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6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9" name="Google Shape;399;p60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400" name="Google Shape;400;p6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403" name="Google Shape;40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10" name="Google Shape;410;p6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3" name="Google Shape;413;p6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414" name="Google Shape;4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6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21" name="Google Shape;421;p63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2" name="Google Shape;422;p6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3" name="Google Shape;423;p63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24" name="Google Shape;4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3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6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31" name="Google Shape;431;p64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2" name="Google Shape;432;p6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34" name="Google Shape;43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6" name="Google Shape;436;p6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41" name="Google Shape;441;p6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5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3" name="Google Shape;443;p6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4" name="Google Shape;444;p65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45" name="Google Shape;4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7" name="Google Shape;447;p65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52" name="Google Shape;452;p6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66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54" name="Google Shape;454;p6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55" name="Google Shape;455;p6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456" name="Google Shape;456;p66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458" name="Google Shape;4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0" name="Google Shape;460;p6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3882" cy="750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66" name="Google Shape;4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68" name="Google Shape;468;p67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9" name="Google Shape;469;p67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472" name="Google Shape;47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8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4" name="Google Shape;474;p68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75" name="Google Shape;475;p6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68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0" name="Google Shape;480;p69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1" name="Google Shape;481;p6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9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3" name="Google Shape;483;p69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69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5" name="Google Shape;485;p69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6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6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493" name="Google Shape;493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" name="Google Shape;495;p7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6" name="Google Shape;496;p71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7" name="Google Shape;497;p71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8" name="Google Shape;498;p71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9" name="Google Shape;499;p71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0" name="Google Shape;500;p7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A">
  <p:cSld name="TITLE_AND_BODY_1_2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502" name="Google Shape;502;p72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04" name="Google Shape;504;p7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">
  <p:cSld name="TITLE_AND_BODY_1_2_1_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506" name="Google Shape;506;p73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08" name="Google Shape;508;p7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C">
  <p:cSld name="TITLE_AND_BODY_1_2_1_2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4"/>
          <p:cNvSpPr txBox="1"/>
          <p:nvPr>
            <p:ph type="title"/>
          </p:nvPr>
        </p:nvSpPr>
        <p:spPr>
          <a:xfrm>
            <a:off x="231575" y="40943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12" name="Google Shape;512;p7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D">
  <p:cSld name="TITLE_AND_BODY_1_2_1_2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632" cy="51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16" name="Google Shape;516;p7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E">
  <p:cSld name="TITLE_AND_BODY_1_2_1_2_1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0" name="Google Shape;520;p7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F">
  <p:cSld name="TITLE_AND_BODY_1_2_1_2_1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4" name="Google Shape;524;p7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G">
  <p:cSld name="TITLE_AND_BODY_1_2_1_2_1_1_1_1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8" name="Google Shape;528;p7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H">
  <p:cSld name="TITLE_AND_BODY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530" name="Google Shape;530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7989200" cy="52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32" name="Google Shape;532;p7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I">
  <p:cSld name="TITLE_AND_BODY_1_2_1_3_1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6" name="Google Shape;536;p8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J">
  <p:cSld name="TITLE_AND_BODY_1_2_1_3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40" name="Google Shape;540;p8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 Activity Slide: In groups">
  <p:cSld name="CUSTOM_13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8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2"/>
          <p:cNvSpPr txBox="1"/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6" name="Google Shape;546;p82"/>
          <p:cNvSpPr txBox="1"/>
          <p:nvPr>
            <p:ph idx="1" type="subTitle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7" name="Google Shape;547;p82"/>
          <p:cNvSpPr txBox="1"/>
          <p:nvPr>
            <p:ph idx="2" type="body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GA-Cog-900.png" id="548" name="Google Shape;548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/>
          <p:nvPr>
            <p:ph idx="3" type="subTitle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8394" cy="3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2" name="Google Shape;552;p82"/>
          <p:cNvPicPr preferRelativeResize="0"/>
          <p:nvPr/>
        </p:nvPicPr>
        <p:blipFill rotWithShape="1">
          <a:blip r:embed="rId4">
            <a:alphaModFix/>
          </a:blip>
          <a:srcRect b="57616" l="0" r="0" t="0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174" name="Google Shape;174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5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370" name="Google Shape;370;p5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0.gif"/><Relationship Id="rId4" Type="http://schemas.openxmlformats.org/officeDocument/2006/relationships/image" Target="../media/image6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/>
          <p:nvPr>
            <p:ph type="title"/>
          </p:nvPr>
        </p:nvSpPr>
        <p:spPr>
          <a:xfrm>
            <a:off x="636600" y="1233250"/>
            <a:ext cx="73272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Class 5-6</a:t>
            </a:r>
            <a:endParaRPr/>
          </a:p>
        </p:txBody>
      </p:sp>
      <p:sp>
        <p:nvSpPr>
          <p:cNvPr id="559" name="Google Shape;559;p8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Pandas &amp; Numpy Crash Course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2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Data:  How They Work Together</a:t>
            </a:r>
            <a:endParaRPr/>
          </a:p>
        </p:txBody>
      </p:sp>
      <p:sp>
        <p:nvSpPr>
          <p:cNvPr id="624" name="Google Shape;624;p92"/>
          <p:cNvSpPr txBox="1"/>
          <p:nvPr>
            <p:ph idx="1" type="body"/>
          </p:nvPr>
        </p:nvSpPr>
        <p:spPr>
          <a:xfrm>
            <a:off x="330600" y="1249850"/>
            <a:ext cx="5700900" cy="32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Core Python language is not good for data analysis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Wasn’t built for it originally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Modern data analysis requires data structures that aren’t handled by native Python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But Python is everyone’s favorite language…..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Scipy ecosystem was built to make data-intensive computing feasible using Python</a:t>
            </a:r>
            <a:endParaRPr sz="1800"/>
          </a:p>
        </p:txBody>
      </p:sp>
      <p:sp>
        <p:nvSpPr>
          <p:cNvPr id="625" name="Google Shape;625;p9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26" name="Google Shape;62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500" y="948775"/>
            <a:ext cx="2960100" cy="2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3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32" name="Google Shape;632;p93"/>
          <p:cNvSpPr txBox="1"/>
          <p:nvPr>
            <p:ph idx="1" type="body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Numpy is the most foundational of the libraries in the Scipy ecosystem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 to perform computations on large amounts of data at one time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Fundamental data structure is the 2D-array</a:t>
            </a:r>
            <a:endParaRPr sz="1800"/>
          </a:p>
        </p:txBody>
      </p:sp>
      <p:sp>
        <p:nvSpPr>
          <p:cNvPr id="633" name="Google Shape;633;p9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34" name="Google Shape;63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40" name="Google Shape;640;p94"/>
          <p:cNvSpPr txBox="1"/>
          <p:nvPr>
            <p:ph idx="1" type="body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Built from the ground up for fast performance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only Python by appearance: compiles to 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Library is very well developed, has 500+ different methods built into 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the base of other data libraries built on top of it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1" name="Google Shape;641;p9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2" name="Google Shape;6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48" name="Google Shape;648;p95"/>
          <p:cNvSpPr txBox="1"/>
          <p:nvPr>
            <p:ph idx="1" type="body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Arrays are built around the notion of axes: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Axis 1: operates across rows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Axis 0: operates across columns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Frequent argument that can be specified in different methods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Default is usually 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9" name="Google Shape;649;p9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50" name="Google Shape;65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6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656" name="Google Shape;656;p96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r>
              <a:rPr lang="en"/>
              <a:t>:  An Introduction</a:t>
            </a:r>
            <a:endParaRPr/>
          </a:p>
        </p:txBody>
      </p:sp>
      <p:sp>
        <p:nvSpPr>
          <p:cNvPr id="662" name="Google Shape;662;p97"/>
          <p:cNvSpPr txBox="1"/>
          <p:nvPr>
            <p:ph idx="1" type="body"/>
          </p:nvPr>
        </p:nvSpPr>
        <p:spPr>
          <a:xfrm>
            <a:off x="330600" y="796375"/>
            <a:ext cx="4290900" cy="3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Primary tool for dealing with outside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Uses a data structure called a dataframe to do its work.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Works like a massive Excel spreadsheet that you can dynamically program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3" name="Google Shape;663;p9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64" name="Google Shape;66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575" y="1777850"/>
            <a:ext cx="4361725" cy="2143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Connecting to Data</a:t>
            </a:r>
            <a:endParaRPr/>
          </a:p>
        </p:txBody>
      </p:sp>
      <p:sp>
        <p:nvSpPr>
          <p:cNvPr id="670" name="Google Shape;670;p98"/>
          <p:cNvSpPr txBox="1"/>
          <p:nvPr>
            <p:ph idx="1" type="body"/>
          </p:nvPr>
        </p:nvSpPr>
        <p:spPr>
          <a:xfrm>
            <a:off x="311700" y="223679"/>
            <a:ext cx="4290900" cy="47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connects to following: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CSV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Excel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SQL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JSON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STATA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SAS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HTML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others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use the same syntax pd.read_data_type_here()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1" name="Google Shape;671;p9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72" name="Google Shape;67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850" y="223663"/>
            <a:ext cx="3219450" cy="41624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9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Connecting to Data</a:t>
            </a:r>
            <a:endParaRPr/>
          </a:p>
        </p:txBody>
      </p:sp>
      <p:sp>
        <p:nvSpPr>
          <p:cNvPr id="678" name="Google Shape;678;p99"/>
          <p:cNvSpPr txBox="1"/>
          <p:nvPr>
            <p:ph idx="1" type="body"/>
          </p:nvPr>
        </p:nvSpPr>
        <p:spPr>
          <a:xfrm>
            <a:off x="311700" y="223679"/>
            <a:ext cx="4290900" cy="47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Have the following options when reading in data: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 columns to include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 rows to include or exclude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Specific data types of different columns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Specify columns that represent time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How to infer time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9" name="Google Shape;679;p9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0" name="Google Shape;68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850" y="223663"/>
            <a:ext cx="3219450" cy="41624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0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&amp; Querying Data in Pandas</a:t>
            </a:r>
            <a:endParaRPr/>
          </a:p>
        </p:txBody>
      </p:sp>
      <p:sp>
        <p:nvSpPr>
          <p:cNvPr id="686" name="Google Shape;686;p100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1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Selecting Data</a:t>
            </a:r>
            <a:endParaRPr/>
          </a:p>
        </p:txBody>
      </p:sp>
      <p:sp>
        <p:nvSpPr>
          <p:cNvPr id="692" name="Google Shape;692;p101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select data via rows and columns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Can grab values both using labels and index positions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Usually happens with two primary commands: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.loc:  </a:t>
            </a:r>
            <a:r>
              <a:rPr lang="en" sz="1800">
                <a:solidFill>
                  <a:schemeClr val="dk1"/>
                </a:solidFill>
              </a:rPr>
              <a:t>grab data by its labels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.iloc:  </a:t>
            </a:r>
            <a:r>
              <a:rPr lang="en" sz="1800">
                <a:solidFill>
                  <a:schemeClr val="dk1"/>
                </a:solidFill>
              </a:rPr>
              <a:t>grab data by its index position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3" name="Google Shape;693;p10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94" name="Google Shape;6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/>
          <p:nvPr>
            <p:ph type="title"/>
          </p:nvPr>
        </p:nvSpPr>
        <p:spPr>
          <a:xfrm>
            <a:off x="368250" y="1086081"/>
            <a:ext cx="8407500" cy="7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Unit 2 Schedule</a:t>
            </a:r>
            <a:endParaRPr sz="3000"/>
          </a:p>
        </p:txBody>
      </p:sp>
      <p:sp>
        <p:nvSpPr>
          <p:cNvPr id="565" name="Google Shape;565;p8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6" name="Google Shape;566;p84"/>
          <p:cNvSpPr txBox="1"/>
          <p:nvPr>
            <p:ph idx="1" type="subTitle"/>
          </p:nvPr>
        </p:nvSpPr>
        <p:spPr>
          <a:xfrm>
            <a:off x="390900" y="17134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Class</a:t>
            </a:r>
            <a:r>
              <a:rPr b="1" lang="en" sz="1800"/>
              <a:t> 1:</a:t>
            </a:r>
            <a:r>
              <a:rPr lang="en"/>
              <a:t>  Pandas Fundamentals: Selection, Querying, Grouping  </a:t>
            </a:r>
            <a:endParaRPr/>
          </a:p>
        </p:txBody>
      </p:sp>
      <p:sp>
        <p:nvSpPr>
          <p:cNvPr id="567" name="Google Shape;567;p84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 DAT 06/24</a:t>
            </a:r>
            <a:endParaRPr/>
          </a:p>
        </p:txBody>
      </p:sp>
      <p:sp>
        <p:nvSpPr>
          <p:cNvPr id="568" name="Google Shape;568;p84"/>
          <p:cNvSpPr txBox="1"/>
          <p:nvPr>
            <p:ph idx="3" type="subTitle"/>
          </p:nvPr>
        </p:nvSpPr>
        <p:spPr>
          <a:xfrm>
            <a:off x="390900" y="2165860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Class</a:t>
            </a:r>
            <a:r>
              <a:rPr b="1" lang="en" sz="1800"/>
              <a:t> 2:</a:t>
            </a:r>
            <a:r>
              <a:rPr lang="en"/>
              <a:t>  Data Cleaning, Additional Operations</a:t>
            </a:r>
            <a:endParaRPr/>
          </a:p>
        </p:txBody>
      </p:sp>
      <p:sp>
        <p:nvSpPr>
          <p:cNvPr id="569" name="Google Shape;569;p84"/>
          <p:cNvSpPr txBox="1"/>
          <p:nvPr>
            <p:ph idx="4" type="subTitle"/>
          </p:nvPr>
        </p:nvSpPr>
        <p:spPr>
          <a:xfrm>
            <a:off x="413550" y="27137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Class 3</a:t>
            </a:r>
            <a:r>
              <a:rPr b="1" lang="en" sz="1800"/>
              <a:t>:</a:t>
            </a:r>
            <a:r>
              <a:rPr lang="en"/>
              <a:t>  Data Visualization</a:t>
            </a:r>
            <a:endParaRPr/>
          </a:p>
        </p:txBody>
      </p:sp>
      <p:sp>
        <p:nvSpPr>
          <p:cNvPr id="570" name="Google Shape;570;p84"/>
          <p:cNvSpPr txBox="1"/>
          <p:nvPr>
            <p:ph idx="5" type="subTitle"/>
          </p:nvPr>
        </p:nvSpPr>
        <p:spPr>
          <a:xfrm>
            <a:off x="413550" y="32616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Class 4</a:t>
            </a:r>
            <a:r>
              <a:rPr b="1" lang="en" sz="1800"/>
              <a:t>:</a:t>
            </a:r>
            <a:r>
              <a:rPr lang="en"/>
              <a:t>  Statistical Inference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/>
              <a:t>Class 5:</a:t>
            </a:r>
            <a:r>
              <a:rPr lang="en" sz="1800"/>
              <a:t>  </a:t>
            </a:r>
            <a:r>
              <a:rPr lang="en"/>
              <a:t>Class presentations, Statistical Inference, continued.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10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" name="Google Shape;701;p102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  <p:sp>
        <p:nvSpPr>
          <p:cNvPr id="702" name="Google Shape;702;p10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03" name="Google Shape;703;p10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Complete Section 1 Of Your Class Lab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Take 10 minutes to practice selecting and indexing your data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/>
          <p:nvPr>
            <p:ph type="title"/>
          </p:nvPr>
        </p:nvSpPr>
        <p:spPr>
          <a:xfrm>
            <a:off x="311700" y="223675"/>
            <a:ext cx="4608600" cy="8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Selecting Data w/ Conditions</a:t>
            </a:r>
            <a:endParaRPr/>
          </a:p>
        </p:txBody>
      </p:sp>
      <p:sp>
        <p:nvSpPr>
          <p:cNvPr id="709" name="Google Shape;709;p103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use Pandas to query data similar to what you’d use in SQL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 to dynamically select different columns with complex conditions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Uses a slightly different syntax than traditional Python selection operators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10" name="Google Shape;710;p10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11" name="Google Shape;7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0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104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04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20" name="Google Shape;720;p10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Complete Exercise #2 In Your Lab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Take 10 minutes to practice querying your data.  Use the answers provided to confirm that you did the operation correctly.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Manipulating Data in Pandas</a:t>
            </a:r>
            <a:endParaRPr/>
          </a:p>
        </p:txBody>
      </p:sp>
      <p:sp>
        <p:nvSpPr>
          <p:cNvPr id="726" name="Google Shape;726;p105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6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32" name="Google Shape;732;p106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Variables are manipulated using vectorized code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5 primary methods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np.where()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np.select()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df.map()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pd.cut()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df.apply()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33" name="Google Shape;733;p10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34" name="Google Shape;73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0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1" name="Google Shape;741;p107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#3</a:t>
            </a:r>
            <a:endParaRPr/>
          </a:p>
        </p:txBody>
      </p:sp>
      <p:sp>
        <p:nvSpPr>
          <p:cNvPr id="742" name="Google Shape;742;p107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43" name="Google Shape;743;p107"/>
          <p:cNvSpPr txBox="1"/>
          <p:nvPr>
            <p:ph idx="2" type="body"/>
          </p:nvPr>
        </p:nvSpPr>
        <p:spPr>
          <a:xfrm>
            <a:off x="271800" y="1143000"/>
            <a:ext cx="8622300" cy="1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Create a new column called ‘family_size’ that’s the combination of the SibSP and Parch columns.  This column indicates the total amount of company everyone had on board with them.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44" name="Google Shape;74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00" y="2173000"/>
            <a:ext cx="7317227" cy="2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50" name="Google Shape;750;p108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np.where():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Simple way to create if/else statement to create new variables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np.select():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Advanced version of np.where() - can create multiple conditions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1" name="Google Shape;751;p10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52" name="Google Shape;75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9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58" name="Google Shape;758;p109"/>
          <p:cNvSpPr txBox="1"/>
          <p:nvPr>
            <p:ph idx="1" type="body"/>
          </p:nvPr>
        </p:nvSpPr>
        <p:spPr>
          <a:xfrm>
            <a:off x="311700" y="852150"/>
            <a:ext cx="4290900" cy="3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df.map():</a:t>
            </a:r>
            <a:endParaRPr b="1" sz="18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Allows you to switch values from one to another, without using logic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pd.cut():</a:t>
            </a:r>
            <a:endParaRPr b="1" sz="18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Used for converting a numeric column to a categorical one, using bins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df.apply():</a:t>
            </a:r>
            <a:endParaRPr b="1" sz="18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Allows you to write a custom function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59" name="Google Shape;759;p10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0" name="Google Shape;76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1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110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10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69" name="Google Shape;769;p11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Complete section 4 of your lab.  Finish this section with a partner if you’d like.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1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Pandas Methods</a:t>
            </a:r>
            <a:endParaRPr/>
          </a:p>
        </p:txBody>
      </p:sp>
      <p:sp>
        <p:nvSpPr>
          <p:cNvPr id="775" name="Google Shape;775;p111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5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576" name="Google Shape;576;p85"/>
          <p:cNvSpPr txBox="1"/>
          <p:nvPr>
            <p:ph idx="1" type="body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 students a brief but coherent overview of Numpy &amp; Pandas, plus the role they serve in the python ecosystem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Important Note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prepared to handle issues with installation here.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85"/>
          <p:cNvSpPr txBox="1"/>
          <p:nvPr/>
        </p:nvSpPr>
        <p:spPr>
          <a:xfrm>
            <a:off x="4555400" y="1403000"/>
            <a:ext cx="3435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Objectives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this lesson, students will: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their Jupyter notebook up and running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IPython computing environment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numpy arrays &amp; pandas dataframes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45 min - 1 hour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2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Popular Methods</a:t>
            </a:r>
            <a:endParaRPr/>
          </a:p>
        </p:txBody>
      </p:sp>
      <p:sp>
        <p:nvSpPr>
          <p:cNvPr id="781" name="Google Shape;781;p112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has a lot of built in methods to handle your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Mostly done with the intention of querying your data in different ways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Also very flexible for creating your own -- we’ll discuss later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Methods can also be chained together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2" name="Google Shape;782;p11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83" name="Google Shape;78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3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groupby()</a:t>
            </a:r>
            <a:endParaRPr/>
          </a:p>
        </p:txBody>
      </p:sp>
      <p:sp>
        <p:nvSpPr>
          <p:cNvPr id="789" name="Google Shape;789;p113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One of the more common techniques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your data to work in similar ways to a pivot table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Also done in a similar manner as SQL’s GROUP BY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0" name="Google Shape;790;p11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91" name="Google Shape;79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7" name="Google Shape;797;p114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98" name="Google Shape;79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950" y="152400"/>
            <a:ext cx="44573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5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with Pandas and Matplotlib</a:t>
            </a:r>
            <a:endParaRPr/>
          </a:p>
        </p:txBody>
      </p:sp>
      <p:sp>
        <p:nvSpPr>
          <p:cNvPr id="804" name="Google Shape;804;p115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6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810" name="Google Shape;810;p116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Matplotlib is primary tool for creating libraries in Python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allows you to access the matplotlib API without using it directly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1" name="Google Shape;811;p1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12" name="Google Shape;81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375" y="948775"/>
            <a:ext cx="3713950" cy="37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7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818" name="Google Shape;818;p117"/>
          <p:cNvSpPr txBox="1"/>
          <p:nvPr>
            <p:ph idx="1" type="body"/>
          </p:nvPr>
        </p:nvSpPr>
        <p:spPr>
          <a:xfrm>
            <a:off x="240000" y="223675"/>
            <a:ext cx="4290900" cy="4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Charts you can make using the plot() function: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Bar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Barh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Line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Histogram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Boxplot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Kernel density plot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Area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Scatter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Hexbin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9" name="Google Shape;819;p11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20" name="Google Shape;82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375" y="948775"/>
            <a:ext cx="3713950" cy="37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1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</a:t>
            </a:r>
            <a:endParaRPr/>
          </a:p>
        </p:txBody>
      </p:sp>
      <p:sp>
        <p:nvSpPr>
          <p:cNvPr id="826" name="Google Shape;826;p118"/>
          <p:cNvSpPr txBox="1"/>
          <p:nvPr>
            <p:ph idx="1" type="body"/>
          </p:nvPr>
        </p:nvSpPr>
        <p:spPr>
          <a:xfrm>
            <a:off x="240000" y="796375"/>
            <a:ext cx="4290900" cy="40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Popular data viz library built on top of matplotlib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Better at creating useful charts right out of the box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Usually the best way to do exploratory data analysis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27" name="Google Shape;827;p11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28" name="Google Shape;82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375" y="948775"/>
            <a:ext cx="3713950" cy="37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9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11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5" name="Google Shape;835;p119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#7</a:t>
            </a:r>
            <a:endParaRPr/>
          </a:p>
        </p:txBody>
      </p:sp>
      <p:sp>
        <p:nvSpPr>
          <p:cNvPr id="836" name="Google Shape;836;p119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37" name="Google Shape;837;p119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Take 20-25 minutes to do your own independent exercise on either this dataset, or another one of your choosing.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0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Performance</a:t>
            </a:r>
            <a:endParaRPr/>
          </a:p>
        </p:txBody>
      </p:sp>
      <p:sp>
        <p:nvSpPr>
          <p:cNvPr id="843" name="Google Shape;843;p120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1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49" name="Google Shape;849;p121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Big differentiator between Excel and other tools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usually handle millions of rows in a dataset on your laptop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does not optimize memory out of the box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0" name="Google Shape;850;p12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51" name="Google Shape;8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583" name="Google Shape;583;p86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{E70F4F2A-A64B-41BD-96BD-38BE03122849}</a:tableStyleId>
              </a:tblPr>
              <a:tblGrid>
                <a:gridCol w="1562900"/>
                <a:gridCol w="1766200"/>
                <a:gridCol w="3456150"/>
              </a:tblGrid>
              <a:tr h="55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0:00 - 0:15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Anaconda Download + Installation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Getting everyone’s install correct, introduction to Jupyter notebook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0:16 - 0:30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Numpy Introduction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Discuss students the important details of what makes numpy unique, its role in data science ecosystem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0:31 - 0:45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Pandas Introduction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it does, how it interacts with numpy, what dataframes are.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0:46 - 0:50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Finish this portion of the lesson by having students 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57" name="Google Shape;857;p122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Basic data types in Pandas: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Integer: 8, 16, 32, 64 bit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Float: 16, 32, 64 bit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Datetime: np.datetime64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Boolean:  True/False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Text:  object/category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8" name="Google Shape;858;p1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59" name="Google Shape;85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3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65" name="Google Shape;865;p12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66" name="Google Shape;86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7" name="Google Shape;867;p123"/>
          <p:cNvGraphicFramePr/>
          <p:nvPr/>
        </p:nvGraphicFramePr>
        <p:xfrm>
          <a:off x="140850" y="107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{E70F4F2A-A64B-41BD-96BD-38BE03122849}</a:tableStyleId>
              </a:tblPr>
              <a:tblGrid>
                <a:gridCol w="972975"/>
                <a:gridCol w="1310750"/>
                <a:gridCol w="1602475"/>
                <a:gridCol w="1295400"/>
              </a:tblGrid>
              <a:tr h="6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Numeric 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Signed 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Unsigned</a:t>
                      </a:r>
                      <a:endParaRPr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Range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 bit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r>
                        <a:rPr baseline="30000" lang="en" sz="2400"/>
                        <a:t>8</a:t>
                      </a:r>
                      <a:endParaRPr baseline="30000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-128 to 127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 to 255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16 bit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aseline="30000" lang="en" sz="2400">
                          <a:solidFill>
                            <a:schemeClr val="dk1"/>
                          </a:solidFill>
                        </a:rPr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-32768 to 32767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0 to 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32 bit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aseline="30000" lang="en" sz="2400">
                          <a:solidFill>
                            <a:schemeClr val="dk1"/>
                          </a:solidFill>
                        </a:rPr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-2147483648 to 2147483647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 to 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5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64 bit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aseline="30000" lang="en" sz="2400">
                          <a:solidFill>
                            <a:schemeClr val="dk1"/>
                          </a:solidFill>
                        </a:rPr>
                        <a:t>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-9223372036854775808 to 9223372036854775807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 to 18446744073709551615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73" name="Google Shape;873;p124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Objects vs. Categories: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Both used to store text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Categories are usually superior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Less memory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Lots of available methods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More natural way to process data</a:t>
            </a:r>
            <a:endParaRPr sz="1800">
              <a:solidFill>
                <a:schemeClr val="dk1"/>
              </a:solidFill>
            </a:endParaRPr>
          </a:p>
          <a:p>
            <a:pPr indent="-3429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Custom data type within pandas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4" name="Google Shape;874;p12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75" name="Google Shape;87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2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81" name="Google Shape;881;p125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Important methods: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astype()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dtype()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select_dtypes()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memory_usage()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to_sparse()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82" name="Google Shape;882;p12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83" name="Google Shape;88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2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2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0" name="Google Shape;890;p126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#8</a:t>
            </a:r>
            <a:endParaRPr/>
          </a:p>
        </p:txBody>
      </p:sp>
      <p:sp>
        <p:nvSpPr>
          <p:cNvPr id="891" name="Google Shape;891;p12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92" name="Google Shape;892;p12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Complete Exercise #8 On Your Handout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Read in a portion of grocery_sales.csv, using the skiprows argument, and then create a dictionary re-assigning each variable to its newer, optimal data type.  The dataset is 1.2 million rows long.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Re-read your dataframe into pandas utilizing the dtype and parse_dates argument, and see how much smaller your dataframe’s memory is.  It should be around 29 mb.  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7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98" name="Google Shape;898;p127"/>
          <p:cNvSpPr txBox="1"/>
          <p:nvPr>
            <p:ph idx="1" type="body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The Feather: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New file type optimized for columnar 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Borne out of project called Apache Arrow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 to read data off of CPU without reading it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Takes advantage of new CPU architecture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99" name="Google Shape;899;p12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900" name="Google Shape;90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600" y="895000"/>
            <a:ext cx="4211100" cy="15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29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911" name="Google Shape;911;p129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7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  <p:sp>
        <p:nvSpPr>
          <p:cNvPr id="589" name="Google Shape;589;p87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 spent on this lesson might be highly variable depending on how difficult a time people have with getting their operating environment up and running.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Besides getting everyone’s Jupyter Notebook up and running, focus on making sure everyone has a broad conception about what makes numpy &amp; pandas unique, and how they interact with one another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Wrap this lesson up by using pd.read_csv() to load in a dataframe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8"/>
          <p:cNvSpPr txBox="1"/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95" name="Google Shape;595;p88"/>
          <p:cNvSpPr txBox="1"/>
          <p:nvPr>
            <p:ph idx="1" type="body"/>
          </p:nvPr>
        </p:nvSpPr>
        <p:spPr>
          <a:xfrm>
            <a:off x="656250" y="1376700"/>
            <a:ext cx="3496200" cy="10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Ready to customize this lesson?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First things first, make a copy of this presentation. You’ll then be able to edit to your </a:t>
            </a:r>
            <a:r>
              <a:rPr lang="en" sz="1200">
                <a:solidFill>
                  <a:schemeClr val="dk1"/>
                </a:solidFill>
              </a:rPr>
              <a:t>💗</a:t>
            </a:r>
            <a:r>
              <a:rPr lang="en" sz="1800">
                <a:solidFill>
                  <a:schemeClr val="dk1"/>
                </a:solidFill>
              </a:rPr>
              <a:t>’</a:t>
            </a:r>
            <a:r>
              <a:rPr lang="en" sz="1300">
                <a:solidFill>
                  <a:schemeClr val="dk1"/>
                </a:solidFill>
              </a:rPr>
              <a:t>s content.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96" name="Google Shape;5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8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typo or want to suggest an edit? </a:t>
            </a:r>
            <a:endParaRPr b="1"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comment. Our </a:t>
            </a: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Advisory Board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review and incorporate your suggestions.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/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604" name="Google Shape;604;p89"/>
          <p:cNvSpPr txBox="1"/>
          <p:nvPr>
            <p:ph idx="1" type="body"/>
          </p:nvPr>
        </p:nvSpPr>
        <p:spPr>
          <a:xfrm>
            <a:off x="702873" y="1180293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05" name="Google Shape;60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89"/>
          <p:cNvCxnSpPr/>
          <p:nvPr/>
        </p:nvCxnSpPr>
        <p:spPr>
          <a:xfrm flipH="1" rot="10800000">
            <a:off x="1594125" y="2576365"/>
            <a:ext cx="370800" cy="139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0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612" name="Google Shape;612;p90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a way in which instructors might change up this lesson to meet the needs of more advanced or less advanced students.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supplemental/optional materials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1"/>
          <p:cNvSpPr txBox="1"/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618" name="Google Shape;618;p91"/>
          <p:cNvSpPr txBox="1"/>
          <p:nvPr>
            <p:ph idx="1" type="subTitle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